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9"/>
  </p:notesMasterIdLst>
  <p:sldIdLst>
    <p:sldId id="262" r:id="rId2"/>
    <p:sldId id="300" r:id="rId3"/>
    <p:sldId id="271" r:id="rId4"/>
    <p:sldId id="283" r:id="rId5"/>
    <p:sldId id="272" r:id="rId6"/>
    <p:sldId id="299" r:id="rId7"/>
    <p:sldId id="273" r:id="rId8"/>
    <p:sldId id="270" r:id="rId9"/>
    <p:sldId id="278" r:id="rId10"/>
    <p:sldId id="282" r:id="rId11"/>
    <p:sldId id="281" r:id="rId12"/>
    <p:sldId id="268" r:id="rId13"/>
    <p:sldId id="275" r:id="rId14"/>
    <p:sldId id="276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4" r:id="rId25"/>
    <p:sldId id="295" r:id="rId26"/>
    <p:sldId id="297" r:id="rId27"/>
    <p:sldId id="29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Jackson-Mead" initials="EJ" lastIdx="3" clrIdx="0"/>
</p:cmAuthorLst>
</file>

<file path=ppt/flatworld.xml><?xml version="1.0" encoding="utf-8"?>
<FlatWorld>Created exclusively for Michael McGee (mmcgee@bmcc.cuny.edu)</FlatWorld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A7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954" autoAdjust="0"/>
  </p:normalViewPr>
  <p:slideViewPr>
    <p:cSldViewPr snapToGrid="0" snapToObjects="1">
      <p:cViewPr varScale="1">
        <p:scale>
          <a:sx n="101" d="100"/>
          <a:sy n="101" d="100"/>
        </p:scale>
        <p:origin x="33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fwa632eca41dfabe" Type="http://schemas.openxmlformats.org/officeDocument/2006/relationships/flatworld" Target="flatworld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fwcae3fb06d99192" Type="http://schemas.openxmlformats.org/officeDocument/2006/relationships/flatworld" Target="flatworld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2F2DF-5D7A-9948-9B86-29734985691C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B07D8-2A0C-2D4C-A35C-57D0634EC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17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47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62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540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20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39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26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030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82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64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65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29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60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900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83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78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1781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50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39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59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43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3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59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B07D8-2A0C-2D4C-A35C-57D0634ECA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86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95172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2994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46940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4620029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8445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1041557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3734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9499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9439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937821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40220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6762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785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42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4565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7124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0253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3235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43209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60077D-699B-4961-B0A9-9176C8C51C7B}"/>
              </a:ext>
            </a:extLst>
          </p:cNvPr>
          <p:cNvSpPr txBox="1"/>
          <p:nvPr userDrawn="1"/>
        </p:nvSpPr>
        <p:spPr>
          <a:xfrm>
            <a:off x="271462" y="6354246"/>
            <a:ext cx="2580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Roboto" charset="0"/>
                <a:ea typeface="Roboto" charset="0"/>
                <a:cs typeface="Roboto" charset="0"/>
              </a:rPr>
              <a:t>© </a:t>
            </a:r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Roboto" charset="0"/>
                <a:ea typeface="Roboto" charset="0"/>
                <a:cs typeface="Roboto" charset="0"/>
              </a:rPr>
              <a:t>FlatWorld</a:t>
            </a:r>
            <a:r>
              <a:rPr lang="en-US" sz="1000" baseline="0" dirty="0">
                <a:solidFill>
                  <a:schemeClr val="bg1">
                    <a:lumMod val="65000"/>
                  </a:schemeClr>
                </a:solidFill>
                <a:latin typeface="Roboto" charset="0"/>
                <a:ea typeface="Roboto" charset="0"/>
                <a:cs typeface="Roboto" charset="0"/>
              </a:rPr>
              <a:t> 2020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Roboto" charset="0"/>
              <a:ea typeface="Roboto" charset="0"/>
              <a:cs typeface="Roboto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6BC391-BDFA-41E8-83B7-DFA932CBE7D5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3608" y="6211970"/>
            <a:ext cx="1429608" cy="4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661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lTJO6rwa__U?feature=oembe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Vcpep877u3M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149600"/>
            <a:ext cx="12192000" cy="2859314"/>
          </a:xfrm>
          <a:prstGeom prst="rect">
            <a:avLst/>
          </a:prstGeom>
          <a:solidFill>
            <a:srgbClr val="006C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2307188"/>
            <a:ext cx="6874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CHAPTER 2</a:t>
            </a:r>
            <a:endParaRPr lang="en-US" sz="6600" b="1" dirty="0">
              <a:solidFill>
                <a:srgbClr val="006CA7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798" y="2962582"/>
            <a:ext cx="112877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Studying Sexuality: Research Methods and Challenges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5EBA3F-F7BE-4642-AF6A-9231DEB2C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1334" y="486967"/>
            <a:ext cx="3640808" cy="242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4708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12F9CB-A1A0-4043-A103-F6A4B94B69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BE6588-EE16-4389-857C-86A156D49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FD48D2-B0A7-413D-B947-AA55AC129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E668D0-D906-4EEE-B32F-8C028624B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1DE67A3-B8F6-4CFD-A8E0-D15200F23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91E317B-75E3-4171-A07A-B263C1D6D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443829" y="129085"/>
            <a:ext cx="3971902" cy="30289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Natural and Sexual Selection</a:t>
            </a:r>
          </a:p>
        </p:txBody>
      </p:sp>
      <p:sp useBgFill="1">
        <p:nvSpPr>
          <p:cNvPr id="21" name="Snip Diagonal Corner Rectangle 6">
            <a:extLst>
              <a:ext uri="{FF2B5EF4-FFF2-40B4-BE49-F238E27FC236}">
                <a16:creationId xmlns:a16="http://schemas.microsoft.com/office/drawing/2014/main" id="{4A9B19C2-B29A-4924-9E7E-6FBF17F58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418778" cy="5286838"/>
          </a:xfrm>
          <a:prstGeom prst="snip2DiagRect">
            <a:avLst>
              <a:gd name="adj1" fmla="val 10973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EF5024-9EDB-4C60-BDBB-0F79D130B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217" y="1261105"/>
            <a:ext cx="5450437" cy="400607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34C85634-D5F5-4047-8F35-F4B1F50AB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224BF71-948F-411D-AA79-8B2315715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34B4526-E715-4199-A597-CD757CB4A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5E295A6-48D5-4F9E-A32C-5D87EAA5E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10BF5B3-9260-4D36-BB24-07BC414B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AE0C886-FA2E-4E7C-BC00-8397AAEC8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532709" y="3295123"/>
            <a:ext cx="3971902" cy="3014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F496F"/>
                </a:solidFill>
              </a:rPr>
              <a:t>Mechanisms of change in life.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F496F"/>
                </a:solidFill>
              </a:rPr>
              <a:t>Places different adaptive challenges for females and males in many species and emphasizes continuity across time and species.</a:t>
            </a:r>
          </a:p>
        </p:txBody>
      </p:sp>
    </p:spTree>
    <p:extLst>
      <p:ext uri="{BB962C8B-B14F-4D97-AF65-F5344CB8AC3E}">
        <p14:creationId xmlns:p14="http://schemas.microsoft.com/office/powerpoint/2010/main" val="2137134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908300" y="638175"/>
            <a:ext cx="9283700" cy="4111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Natural Selection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657350" y="1419225"/>
            <a:ext cx="8601075" cy="42211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Individuals in a population vary in traits and adaptations.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Those possessing traits that are better fitted to the environment are more likely to survive and reproduce.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Those who do not fit the environment well or do not adapt to a changing environment are more likely to die off.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Leads to extinction in some and accumulation of changes in others across the generations.</a:t>
            </a:r>
          </a:p>
        </p:txBody>
      </p:sp>
    </p:spTree>
    <p:extLst>
      <p:ext uri="{BB962C8B-B14F-4D97-AF65-F5344CB8AC3E}">
        <p14:creationId xmlns:p14="http://schemas.microsoft.com/office/powerpoint/2010/main" val="94078695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66764" y="1008061"/>
            <a:ext cx="9283700" cy="4111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Sexual Selection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52464" y="1209675"/>
            <a:ext cx="5834061" cy="44386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Traits and adaptations in one sex that, through competition or a preference lead to:</a:t>
            </a:r>
          </a:p>
          <a:p>
            <a:pPr lvl="1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Greater likelihood of reproduction, with those traits thus becoming more prevalent across the generations.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7B1DA-1B96-40CF-B914-30369629F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121" y="1905000"/>
            <a:ext cx="4977853" cy="279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1199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4212" y="685799"/>
            <a:ext cx="3747111" cy="4892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/>
              <a:t>Research Focus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788509" y="685799"/>
            <a:ext cx="6479713" cy="4892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1"/>
            <a:r>
              <a:rPr lang="en-US" sz="2800" dirty="0" err="1">
                <a:solidFill>
                  <a:schemeClr val="tx1"/>
                </a:solidFill>
              </a:rPr>
              <a:t>Elewa</a:t>
            </a:r>
            <a:r>
              <a:rPr lang="en-US" sz="2800" dirty="0">
                <a:solidFill>
                  <a:schemeClr val="tx1"/>
                </a:solidFill>
              </a:rPr>
              <a:t>, 2008:</a:t>
            </a:r>
          </a:p>
          <a:p>
            <a:pPr marL="685800" lvl="2"/>
            <a:r>
              <a:rPr lang="en-US" sz="2400" dirty="0">
                <a:solidFill>
                  <a:schemeClr val="tx1"/>
                </a:solidFill>
              </a:rPr>
              <a:t>Both Darwin and modern evidence suggest that:</a:t>
            </a:r>
          </a:p>
          <a:p>
            <a:pPr marL="1143000" lvl="3"/>
            <a:r>
              <a:rPr lang="en-US" sz="2000" dirty="0">
                <a:solidFill>
                  <a:schemeClr val="tx1"/>
                </a:solidFill>
              </a:rPr>
              <a:t>Evolution proceeds at random, building on earlier forms but frequently resulting in individual species or even entire groups of species dying off.</a:t>
            </a:r>
          </a:p>
          <a:p>
            <a:pPr marL="685800" lvl="2"/>
            <a:r>
              <a:rPr lang="en-US" sz="2400" dirty="0">
                <a:solidFill>
                  <a:schemeClr val="tx1"/>
                </a:solidFill>
              </a:rPr>
              <a:t>Fossil record provides evidence of at least five mass extinctions.</a:t>
            </a:r>
          </a:p>
        </p:txBody>
      </p:sp>
    </p:spTree>
    <p:extLst>
      <p:ext uri="{BB962C8B-B14F-4D97-AF65-F5344CB8AC3E}">
        <p14:creationId xmlns:p14="http://schemas.microsoft.com/office/powerpoint/2010/main" val="229232211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74456" y="349251"/>
            <a:ext cx="4818656" cy="4603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200" dirty="0"/>
              <a:t>Natural and Sexual Selections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291855" y="685799"/>
            <a:ext cx="5212755" cy="583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Usefulness of evolution: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Provides a unifying framework in studying sexuality.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Essential to understand the origins and function of sexual behavior in any particular species.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Benefits of sexual reproduction: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Greater resistance to disease in offspring.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Decreased likelihood of deleterious mutations: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Having harmful consequences.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Being accumulated across generations.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5D7652-D92D-4A3E-9C96-8E59AA4FC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18" y="4003940"/>
            <a:ext cx="4876800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2526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908300" y="614363"/>
            <a:ext cx="92837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Cultural Perspective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626394" y="1349375"/>
            <a:ext cx="8653462" cy="48387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Draws on examples of multiple cultures and historical eras and multiple dimensions of cultural uniqueness.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Helps identify:</a:t>
            </a:r>
          </a:p>
          <a:p>
            <a:pPr lvl="1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How culture affects identity.</a:t>
            </a:r>
          </a:p>
          <a:p>
            <a:pPr lvl="1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Patterns of cognition and social processes that may differ between cultures.</a:t>
            </a:r>
          </a:p>
          <a:p>
            <a:pPr lvl="1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Research indicates that aspects of human nature thought to be universal or innate can be a result of learning.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On sexuality:</a:t>
            </a:r>
          </a:p>
          <a:p>
            <a:pPr lvl="2"/>
            <a:r>
              <a:rPr lang="en-US" sz="18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Considers religious beliefs and practices:</a:t>
            </a:r>
          </a:p>
          <a:p>
            <a:pPr lvl="3"/>
            <a:r>
              <a:rPr lang="en-US" sz="16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Treating males and females differently.</a:t>
            </a:r>
          </a:p>
          <a:p>
            <a:pPr lvl="3"/>
            <a:r>
              <a:rPr lang="en-US" sz="16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Placing numerous restrictions on sexual expression.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7D09CF-1FE3-444B-A7A5-980667431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9124" y="4504035"/>
            <a:ext cx="3571875" cy="200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5040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2CE031E-EE35-4AA7-9784-805093327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18D62D3-5800-4F4A-95BE-C1A2BB8B2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C9E4F52-5D94-4242-AC69-EE6A23FAB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22CC7C0-D1D6-4FF0-A60C-1AEB9C873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9B43E48-8275-4871-8745-F5CB75CFD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87ED701-F942-4771-8F92-6EFCC2E8E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ACA6826-032C-4799-B079-15DB2A6C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7388" y="385583"/>
            <a:ext cx="8534400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Social Learning Perspective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70010" y="2068511"/>
            <a:ext cx="7201259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Considers the ways in which social environment in combination with innate tendencies shapes behavior.</a:t>
            </a:r>
          </a:p>
          <a:p>
            <a:r>
              <a:rPr lang="en-US" dirty="0"/>
              <a:t>Focuses on the interaction of nature and nurture.</a:t>
            </a:r>
          </a:p>
          <a:p>
            <a:r>
              <a:rPr lang="en-US" dirty="0">
                <a:solidFill>
                  <a:schemeClr val="tx1"/>
                </a:solidFill>
              </a:rPr>
              <a:t>Social learning orientation: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Focuses on factors in a person’s family or social environment, social cognition, and individual differences.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7DC3B3-6F05-4ECC-BBA4-19CD9BDDD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9504" y="1794639"/>
            <a:ext cx="3185108" cy="1704033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D58A807-BD0E-4B1D-A523-2F20E7FE2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33837"/>
            <a:ext cx="2981858" cy="3208867"/>
            <a:chOff x="9206969" y="2963333"/>
            <a:chExt cx="2981858" cy="32088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C82FD88-0436-4D5C-B5A2-7B9019194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2706DBD-9DBD-49D6-80EB-C896096D2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51C7442-3F0F-49E3-9389-D6B4BAE14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A614368-43A5-4794-BA71-09F8585F9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F42B96B-0C70-40CB-A027-175F2A16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176310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95388" y="376238"/>
            <a:ext cx="92837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Social constructionism perspective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95388" y="2051049"/>
            <a:ext cx="9939337" cy="42211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All observable aspects of sexuality and sexual difference in humans result from:</a:t>
            </a:r>
          </a:p>
          <a:p>
            <a:pPr lvl="1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The social environment and the meanings that we give to concepts.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Does not consider any role for biology in creating sex differences.</a:t>
            </a:r>
          </a:p>
          <a:p>
            <a:r>
              <a:rPr lang="en-US" sz="2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Advocates of constructionism suggest that: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All concepts of knowledge, including gender and sexual orientation are:</a:t>
            </a:r>
          </a:p>
          <a:p>
            <a:pPr lvl="2"/>
            <a:r>
              <a:rPr lang="en-US" sz="18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Themselves social constructions.</a:t>
            </a:r>
          </a:p>
          <a:p>
            <a:pPr lvl="2"/>
            <a:r>
              <a:rPr lang="en-US" sz="18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Products of a particular cultural environment and moment in history.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Ways of classifying sexual orientation and gender identity have differed across cultures and historical eras.</a:t>
            </a:r>
          </a:p>
          <a:p>
            <a:endParaRPr lang="en-US" sz="24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6129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04825" y="614363"/>
            <a:ext cx="11687175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Sexual Jealousy and Premature Ejaculation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8743" y="1552575"/>
            <a:ext cx="9939337" cy="42211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Biopsychosocial Model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:</a:t>
            </a:r>
          </a:p>
          <a:p>
            <a:pPr lvl="1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Emphasizes that understanding, treating, and preventing disease, and improving health, requires:</a:t>
            </a:r>
          </a:p>
          <a:p>
            <a:pPr lvl="2"/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Understanding of multiple levels of causation that interact.</a:t>
            </a:r>
          </a:p>
          <a:p>
            <a:pPr lvl="1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Serves as a useful paradigm when exploring facets of human behavior and health, including sexuality.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Multiple theoretical perspectives are useful in understanding commonly encountered sexual phenomena:</a:t>
            </a:r>
          </a:p>
          <a:p>
            <a:pPr lvl="1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Sexual jealousy </a:t>
            </a:r>
          </a:p>
          <a:p>
            <a:pPr lvl="1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Premature ejaculation</a:t>
            </a:r>
          </a:p>
        </p:txBody>
      </p:sp>
    </p:spTree>
    <p:extLst>
      <p:ext uri="{BB962C8B-B14F-4D97-AF65-F5344CB8AC3E}">
        <p14:creationId xmlns:p14="http://schemas.microsoft.com/office/powerpoint/2010/main" val="17636838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908300" y="614363"/>
            <a:ext cx="92837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Research Methods in Sexology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52663" y="1905000"/>
            <a:ext cx="9939337" cy="42211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sz="24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Scientific method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: building theories to explain observations of the natural world leading to testable hypotheses.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Principle of falsifiability: constructing experiment to test a null hypothesis.</a:t>
            </a:r>
          </a:p>
          <a:p>
            <a:r>
              <a:rPr lang="en-US" sz="24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Bayes Theorem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:</a:t>
            </a:r>
          </a:p>
          <a:p>
            <a:pPr lvl="1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Instead of accepting or rejecting a hypothesis, one should directly test one’s confidence in a theory:</a:t>
            </a:r>
          </a:p>
          <a:p>
            <a:pPr lvl="2"/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Each experiment lowers or increases the support.</a:t>
            </a:r>
          </a:p>
          <a:p>
            <a:pPr lvl="1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Amount of change in confidence should include:</a:t>
            </a:r>
          </a:p>
          <a:p>
            <a:pPr lvl="2"/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Evidence of the study in question.</a:t>
            </a:r>
          </a:p>
          <a:p>
            <a:pPr lvl="2"/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Prior probability (i.e., other existing evidence for a theory).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470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Intro to Ch  2">
            <a:hlinkClick r:id="" action="ppaction://media"/>
            <a:extLst>
              <a:ext uri="{FF2B5EF4-FFF2-40B4-BE49-F238E27FC236}">
                <a16:creationId xmlns:a16="http://schemas.microsoft.com/office/drawing/2014/main" id="{2F3682ED-7256-45FB-8BD8-0935ED5253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42950" y="417909"/>
            <a:ext cx="10601325" cy="596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81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908300" y="614363"/>
            <a:ext cx="92837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Experimental Designs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126331" y="1905000"/>
            <a:ext cx="9939337" cy="42211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Independent variable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: a factor that is manipulated to potentially produce some effect.</a:t>
            </a:r>
          </a:p>
          <a:p>
            <a:r>
              <a:rPr lang="en-US" sz="24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Dependent variable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: a factor or effect that is measured in an experiment to see if a result has occurred.</a:t>
            </a:r>
          </a:p>
          <a:p>
            <a:r>
              <a:rPr lang="en-US" sz="24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Operationalization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: specific ways in which the independent and dependent variables are defined.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Require:</a:t>
            </a:r>
          </a:p>
          <a:p>
            <a:pPr lvl="1"/>
            <a:r>
              <a:rPr lang="en-US" sz="20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Random assignment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: placing participants in groups at random so that choice cannot influence the outcome.</a:t>
            </a:r>
          </a:p>
          <a:p>
            <a:pPr lvl="1"/>
            <a:r>
              <a:rPr lang="en-US" sz="20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Generalizable sample</a:t>
            </a:r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: extent to which a sample of participants represents a larger population.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8282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908300" y="614363"/>
            <a:ext cx="92837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Correlations and Associations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04913" y="1905000"/>
            <a:ext cx="9939337" cy="42211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Confounds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: factors that may be causing a difference other than what one is measuring:</a:t>
            </a:r>
          </a:p>
          <a:p>
            <a:pPr lvl="1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May be reduced by random assignment and experimental design but cannot always be eliminated</a:t>
            </a:r>
          </a:p>
          <a:p>
            <a:r>
              <a:rPr lang="en-US" sz="24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Correlation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: </a:t>
            </a:r>
          </a:p>
          <a:p>
            <a:pPr lvl="1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Measure of the strength of the relationship between two already existing factors that each have a range of values</a:t>
            </a:r>
          </a:p>
          <a:p>
            <a:pPr lvl="1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Can range from 0 to +1 or −1 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1363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908300" y="614363"/>
            <a:ext cx="92837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Other Techniques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85888" y="2190750"/>
            <a:ext cx="9939337" cy="42211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Case studies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: experiences of a small number of individuals (sometimes just one) described in detail.</a:t>
            </a:r>
          </a:p>
          <a:p>
            <a:r>
              <a:rPr lang="en-US" sz="2400" b="1" dirty="0">
                <a:solidFill>
                  <a:srgbClr val="006CA7"/>
                </a:solidFill>
                <a:latin typeface="Helvetica" charset="0"/>
                <a:ea typeface="Helvetica" charset="0"/>
                <a:cs typeface="Helvetica" charset="0"/>
              </a:rPr>
              <a:t>Surveys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:</a:t>
            </a:r>
          </a:p>
          <a:p>
            <a:pPr lvl="1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Involve asking people questions.</a:t>
            </a:r>
          </a:p>
          <a:p>
            <a:pPr lvl="1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Test for correlations and associations.</a:t>
            </a:r>
          </a:p>
          <a:p>
            <a:pPr lvl="1"/>
            <a:r>
              <a:rPr lang="en-US" sz="2000" dirty="0">
                <a:latin typeface="Helvetica" charset="0"/>
                <a:ea typeface="Helvetica" charset="0"/>
                <a:cs typeface="Helvetica" charset="0"/>
              </a:rPr>
              <a:t>May lead to non-representative results: </a:t>
            </a:r>
          </a:p>
          <a:p>
            <a:pPr lvl="2"/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Difficult and expensive to obtain a truly random sample that is representative of a large population.</a:t>
            </a:r>
          </a:p>
          <a:p>
            <a:pPr lvl="2"/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People are uncomfortable about sexual questions, or may not respond honestly to questions about sex.</a:t>
            </a:r>
          </a:p>
          <a:p>
            <a:pPr lvl="2"/>
            <a:r>
              <a:rPr lang="en-US" sz="1800" dirty="0">
                <a:latin typeface="Helvetica" charset="0"/>
                <a:ea typeface="Helvetica" charset="0"/>
                <a:cs typeface="Helvetica" charset="0"/>
              </a:rPr>
              <a:t>Lack of clearly agreed-upon measures for some constructs.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53466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908300" y="614363"/>
            <a:ext cx="9283700" cy="7159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dirty="0">
                <a:latin typeface="Helvetica" charset="0"/>
                <a:ea typeface="Helvetica" charset="0"/>
                <a:cs typeface="Helvetica" charset="0"/>
              </a:rPr>
              <a:t>Instruments of Research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00113" y="1743075"/>
            <a:ext cx="7996237" cy="45767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Functional magnetic resonance imaging (fMRI):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Identifies levels of activation in the brain, with a spatial resolution and a temporal resolution of less than a second</a:t>
            </a:r>
          </a:p>
          <a:p>
            <a:r>
              <a:rPr lang="en-US" sz="2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Dissection of brain.</a:t>
            </a:r>
          </a:p>
          <a:p>
            <a:r>
              <a:rPr lang="en-US" sz="2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Penile plethysmograph: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Most often an elastic band-like device that is filled with a substance that changes electrical resistance as it stretches.</a:t>
            </a:r>
          </a:p>
          <a:p>
            <a:r>
              <a:rPr lang="en-US" sz="2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Vaginal </a:t>
            </a:r>
            <a:r>
              <a:rPr lang="en-US" sz="2400" dirty="0" err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photoplethysmography</a:t>
            </a:r>
            <a:r>
              <a:rPr lang="en-US" sz="2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:</a:t>
            </a:r>
          </a:p>
          <a:p>
            <a:pPr lvl="1"/>
            <a:r>
              <a:rPr lang="en-US" sz="2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Records changes in vaginal blood flow by changes in the absorption of light in vaginal tissues</a:t>
            </a:r>
          </a:p>
          <a:p>
            <a:r>
              <a:rPr lang="en-US" sz="24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Surveys to ask people about their attitudes or behavior: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Measurement scale</a:t>
            </a:r>
            <a:r>
              <a:rPr lang="en-US" sz="2000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: collection of questions designed to assess an underlying construct that is a theoretical idea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E92B11-75B8-4456-994C-501C7225F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174" y="3050315"/>
            <a:ext cx="2924439" cy="207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28580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F7C935-E41E-4E8D-91DF-D3BAB9521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45" y="4435646"/>
            <a:ext cx="1419541" cy="1660354"/>
            <a:chOff x="10292292" y="2963333"/>
            <a:chExt cx="1896535" cy="22182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64230-1B44-4C76-9885-0BBE5C736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3F7F181-4FFE-4F8E-A3D0-1A8ECDEFF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066495D-EC57-44E4-8DED-0DC2E07AA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E0DA2F2-D672-4417-8072-9ED4FA5C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0E8BACB-AEC7-46A5-A3AD-4D1BBE871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4212" y="0"/>
            <a:ext cx="465734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834919" y="685800"/>
            <a:ext cx="3705269" cy="5308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Institutional Review Board (IRB)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516553" y="685800"/>
            <a:ext cx="4754563" cy="541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Institutional Review Board (IRB): Independent review panel to which researchers are required to submit proposed human or animal research</a:t>
            </a:r>
          </a:p>
          <a:p>
            <a:r>
              <a:rPr lang="en-US" dirty="0">
                <a:solidFill>
                  <a:srgbClr val="FFFFFF"/>
                </a:solidFill>
              </a:rPr>
              <a:t>Requires researchers to: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Get </a:t>
            </a:r>
            <a:r>
              <a:rPr lang="en-US" sz="2000" b="1" dirty="0">
                <a:solidFill>
                  <a:srgbClr val="FFFFFF"/>
                </a:solidFill>
              </a:rPr>
              <a:t>informed consent </a:t>
            </a:r>
            <a:r>
              <a:rPr lang="en-US" sz="2000" dirty="0">
                <a:solidFill>
                  <a:srgbClr val="FFFFFF"/>
                </a:solidFill>
              </a:rPr>
              <a:t>(agreement to participate in a study) from participants.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Give notice about general study purpose to participants.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</a:rPr>
              <a:t>Describe steps to be taken to protect the confidentiality and anonymity of data.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9196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1298746-45D4-45BA-B467-3785366EE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C0FD71-173E-4AC1-A9F7-7A34DE0C2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4653464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innerShdw blurRad="57150" dist="381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57784" y="1536192"/>
            <a:ext cx="3652266" cy="4042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Research Focus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51862" y="1536192"/>
            <a:ext cx="6252750" cy="4042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Yeater, Miller, Rinehart, &amp; Nason, 2012: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Evidence suggests that participants actually report very low levels of trauma on being asked about sexuality:</a:t>
            </a:r>
          </a:p>
          <a:p>
            <a:pPr lvl="2"/>
            <a:r>
              <a:rPr lang="en-US" sz="1800">
                <a:solidFill>
                  <a:schemeClr val="tx1"/>
                </a:solidFill>
              </a:rPr>
              <a:t>Even when asking people with a history of earlier victimization about child sexual abuse and rape.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IRBs need not be concerned that sexuality surveys typically meet the minimal harm criteria.</a:t>
            </a:r>
          </a:p>
          <a:p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1510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90FE681-1E05-478A-89DC-5F7AB37CF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4212" y="685799"/>
            <a:ext cx="3747111" cy="4892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/>
              <a:t>Ethical Issues in Sexuality Research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2F21DC-5F0E-42CF-B89C-C1E25E175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783" y="1532373"/>
            <a:ext cx="0" cy="3198892"/>
          </a:xfrm>
          <a:prstGeom prst="line">
            <a:avLst/>
          </a:prstGeom>
          <a:ln w="19050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861594" y="1676400"/>
            <a:ext cx="6288260" cy="4892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To survey children and adolescents on sexual behavior requires: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Informed consent to participate must come from the parent as well as the child.</a:t>
            </a:r>
          </a:p>
          <a:p>
            <a:r>
              <a:rPr lang="en-US" sz="2800" dirty="0">
                <a:solidFill>
                  <a:schemeClr val="tx1"/>
                </a:solidFill>
              </a:rPr>
              <a:t>Ethical dilemma for confidentiality: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Ethical obligation to maintain confidentiality in cases like child abuse, which should otherwise be reported.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Conclusions from sexuality research can become highly politicized.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88278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32710" y="620722"/>
            <a:ext cx="4411640" cy="1142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Criminal Violations in Sexuality Research</a:t>
            </a:r>
          </a:p>
        </p:txBody>
      </p:sp>
      <p:sp>
        <p:nvSpPr>
          <p:cNvPr id="18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FE1CA4-707A-476A-96C7-CBE63470DB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83" r="13548" b="-1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532710" y="1822449"/>
            <a:ext cx="3881228" cy="3919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Medical experiments on reproduction conducted at Nazi camp in Auschwitz.</a:t>
            </a:r>
          </a:p>
          <a:p>
            <a:r>
              <a:rPr lang="en-US" dirty="0"/>
              <a:t>Forced sterilization of people with intellectual impairments. </a:t>
            </a:r>
          </a:p>
          <a:p>
            <a:r>
              <a:rPr lang="en-US" dirty="0"/>
              <a:t>Involvement of the US government in Tuskegee syphilis experiments.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593724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40290" y="685800"/>
            <a:ext cx="4818656" cy="46037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200" dirty="0"/>
              <a:t>Sexology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625651" y="685800"/>
            <a:ext cx="4878959" cy="460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Sexology</a:t>
            </a:r>
            <a:r>
              <a:rPr lang="en-US" dirty="0">
                <a:solidFill>
                  <a:schemeClr val="tx1"/>
                </a:solidFill>
              </a:rPr>
              <a:t>: Formal study of sexual behavior and other aspects of human sexuality</a:t>
            </a:r>
          </a:p>
          <a:p>
            <a:r>
              <a:rPr lang="en-US" dirty="0">
                <a:solidFill>
                  <a:schemeClr val="tx1"/>
                </a:solidFill>
              </a:rPr>
              <a:t>Recently compared to the physical sciences or humanities.</a:t>
            </a:r>
          </a:p>
          <a:p>
            <a:r>
              <a:rPr lang="en-US" b="1" dirty="0">
                <a:solidFill>
                  <a:schemeClr val="tx1"/>
                </a:solidFill>
              </a:rPr>
              <a:t>Sexologists</a:t>
            </a:r>
            <a:r>
              <a:rPr lang="en-US" dirty="0">
                <a:solidFill>
                  <a:schemeClr val="tx1"/>
                </a:solidFill>
              </a:rPr>
              <a:t>: academic researchers and writers who produce scholarly research and writing on sexuality.</a:t>
            </a:r>
          </a:p>
          <a:p>
            <a:r>
              <a:rPr lang="en-US" dirty="0">
                <a:solidFill>
                  <a:schemeClr val="tx1"/>
                </a:solidFill>
              </a:rPr>
              <a:t>Mostly studied within the framework of other disciplines.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4ABF21-6965-4C9C-8B43-0839E47B0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993" y="3876145"/>
            <a:ext cx="1791478" cy="23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3304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ADF2543-1B6F-4FBC-A7AF-53A0430E0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4212" y="485244"/>
            <a:ext cx="8534400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Sexology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0A6E81-6B71-43DF-877B-E964A9A4C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E35C3AD-357F-4004-A3F3-2D4EAF34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7B6032-0A70-4F26-A9A3-B4D60DF11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192CE3-3DD1-448F-93BE-42983DA0D5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6D3DA09-5C72-4562-BEDE-1937DF87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6ACA7CA-2A20-49D7-9053-E076463D7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2">
                  <a:lumMod val="75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4212" y="1838131"/>
            <a:ext cx="8534400" cy="4767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Is of interest to: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Researchers from various disciplines such as: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Psychology, sociology, biology, medicine, religion, law, political science, literature, and history.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Therapists and educators: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Apply the knowledge generated by sexologists and sexuality researchers.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Media </a:t>
            </a:r>
            <a:r>
              <a:rPr lang="en-US" dirty="0" err="1">
                <a:solidFill>
                  <a:schemeClr val="tx1"/>
                </a:solidFill>
              </a:rPr>
              <a:t>sexperts</a:t>
            </a:r>
            <a:r>
              <a:rPr lang="en-US" dirty="0">
                <a:solidFill>
                  <a:schemeClr val="tx1"/>
                </a:solidFill>
              </a:rPr>
              <a:t> and journalists: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chemeClr val="tx1"/>
                </a:solidFill>
              </a:rPr>
              <a:t>Individuals with a general clinical or medical background or no special training at all.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Professional organizations.</a:t>
            </a:r>
          </a:p>
          <a:p>
            <a:pPr>
              <a:lnSpc>
                <a:spcPct val="90000"/>
              </a:lnSpc>
            </a:pPr>
            <a:endParaRPr lang="en-US" sz="15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8EF5EF-B314-4838-9ADB-035B4A710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749" y="241870"/>
            <a:ext cx="3222217" cy="241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2713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76660" y="843756"/>
            <a:ext cx="9283700" cy="41116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>
                <a:latin typeface="Helvetica" charset="0"/>
                <a:ea typeface="Helvetica" charset="0"/>
                <a:cs typeface="Helvetica" charset="0"/>
              </a:rPr>
              <a:t>Organizations Focused on Sexuality</a:t>
            </a:r>
            <a:endParaRPr lang="en-US" sz="32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721" y="1762250"/>
            <a:ext cx="7774557" cy="431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7775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ex Education In America: A Brief History">
            <a:hlinkClick r:id="" action="ppaction://media"/>
            <a:extLst>
              <a:ext uri="{FF2B5EF4-FFF2-40B4-BE49-F238E27FC236}">
                <a16:creationId xmlns:a16="http://schemas.microsoft.com/office/drawing/2014/main" id="{21ECCE61-ADAB-4750-9DB8-EEC9F60E13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47850" y="1039416"/>
            <a:ext cx="8477250" cy="47684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15E94C-5A91-4605-B3A8-FF0A0FCBA01A}"/>
              </a:ext>
            </a:extLst>
          </p:cNvPr>
          <p:cNvSpPr txBox="1"/>
          <p:nvPr/>
        </p:nvSpPr>
        <p:spPr>
          <a:xfrm>
            <a:off x="2366962" y="5856684"/>
            <a:ext cx="3248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 Video</a:t>
            </a:r>
          </a:p>
        </p:txBody>
      </p:sp>
    </p:spTree>
    <p:extLst>
      <p:ext uri="{BB962C8B-B14F-4D97-AF65-F5344CB8AC3E}">
        <p14:creationId xmlns:p14="http://schemas.microsoft.com/office/powerpoint/2010/main" val="3954940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1298746-45D4-45BA-B467-3785366EE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C0FD71-173E-4AC1-A9F7-7A34DE0C2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4653464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innerShdw blurRad="57150" dist="381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57784" y="1536192"/>
            <a:ext cx="3652266" cy="4042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Sexology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251862" y="1536192"/>
            <a:ext cx="6252750" cy="4042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Different academic fields and training of sexuality researchers a</a:t>
            </a:r>
            <a:r>
              <a:rPr lang="en-US" dirty="0">
                <a:solidFill>
                  <a:schemeClr val="tx1"/>
                </a:solidFill>
              </a:rPr>
              <a:t>ffects the type of: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Questions asked.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Research methods used.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Results obtained.</a:t>
            </a:r>
          </a:p>
          <a:p>
            <a:pPr lvl="2"/>
            <a:r>
              <a:rPr lang="en-US" sz="1800" dirty="0">
                <a:solidFill>
                  <a:schemeClr val="tx1"/>
                </a:solidFill>
              </a:rPr>
              <a:t>Conclusions  drawn.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Contributes to enduring </a:t>
            </a:r>
            <a:r>
              <a:rPr lang="en-US" i="1" dirty="0">
                <a:solidFill>
                  <a:schemeClr val="tx1"/>
                </a:solidFill>
              </a:rPr>
              <a:t>disagreements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BE417E-BABB-461B-BAEE-986798217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42" y="3557333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0937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CC7770B-E4E1-42D6-9437-DAA4A3A9E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26DE5B-A1A6-4746-8EF7-4D6809ED7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77A3DDA-BF17-4302-867E-EBFD777B0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BE30704-4227-4B7B-BDB8-BFCF39086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23B1E7-AEA4-42D8-8F4A-9D116F296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21B6244-6EAE-442C-ACCF-8146103EC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81BBDC9-2DC6-4959-AC3D-49A5DCB05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74BB55-8517-4CFE-9389-81D0E6F81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F7C935-E41E-4E8D-91DF-D3BAB9521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45" y="4435646"/>
            <a:ext cx="1419541" cy="1660354"/>
            <a:chOff x="10292292" y="2963333"/>
            <a:chExt cx="1896535" cy="2218267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64230-1B44-4C76-9885-0BBE5C736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3F7F181-4FFE-4F8E-A3D0-1A8ECDEFFB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190344"/>
              <a:ext cx="1896535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066495D-EC57-44E4-8DED-0DC2E07AA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E0DA2F2-D672-4417-8072-9ED4FA5C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0E8BACB-AEC7-46A5-A3AD-4D1BBE8715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8452CCF-4A27-488A-AAF4-424933CFC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4212" y="0"/>
            <a:ext cx="465734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914379" y="839258"/>
            <a:ext cx="3705269" cy="2599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Why Study Sexology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507280" y="977901"/>
            <a:ext cx="4754563" cy="541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Affects the individual: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Wellness and happiness.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</a:rPr>
              <a:t>Psychological and emotional satisfaction in life relationships.</a:t>
            </a:r>
          </a:p>
          <a:p>
            <a:r>
              <a:rPr lang="en-US" sz="2400" dirty="0">
                <a:solidFill>
                  <a:srgbClr val="FFFFFF"/>
                </a:solidFill>
              </a:rPr>
              <a:t>Adequate knowledge will help in controlling public costs involved with teenage pregnancy and STIs.</a:t>
            </a:r>
          </a:p>
          <a:p>
            <a:pPr marL="0" indent="0"/>
            <a:endParaRPr lang="en-US" sz="1800" dirty="0">
              <a:solidFill>
                <a:srgbClr val="FFFFFF"/>
              </a:solidFill>
            </a:endParaRPr>
          </a:p>
          <a:p>
            <a:pPr marL="0" indent="0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4A3F07-0B37-4E10-B3A7-7149EF01A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612" y="325981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970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532710" y="620722"/>
            <a:ext cx="3518748" cy="1142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Evolutionary and Biological Perspectives</a:t>
            </a:r>
          </a:p>
        </p:txBody>
      </p:sp>
      <p:sp>
        <p:nvSpPr>
          <p:cNvPr id="18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732B9-D294-4963-BAB5-66A2D20220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94" r="1" b="1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532710" y="1822449"/>
            <a:ext cx="4233192" cy="4895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/>
              <a:t>Studied by biologists and a subset of psychologists.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Evolutionary perspective: focuses on similarities and differences across species, including the: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Biological origins of sexuality and differences between the sexes.</a:t>
            </a:r>
          </a:p>
          <a:p>
            <a:pPr>
              <a:lnSpc>
                <a:spcPct val="90000"/>
              </a:lnSpc>
            </a:pPr>
            <a:r>
              <a:rPr lang="en-US" sz="1800" b="1" dirty="0"/>
              <a:t>Biological perspective: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Includes considerations of evolution.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Focuses on the specific biological mechanisms underlying sexuality or sex differences.</a:t>
            </a:r>
          </a:p>
          <a:p>
            <a:pPr>
              <a:lnSpc>
                <a:spcPct val="90000"/>
              </a:lnSpc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828751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1454</Words>
  <Application>Microsoft Office PowerPoint</Application>
  <PresentationFormat>Widescreen</PresentationFormat>
  <Paragraphs>182</Paragraphs>
  <Slides>27</Slides>
  <Notes>24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Century Gothic</vt:lpstr>
      <vt:lpstr>Helvetica</vt:lpstr>
      <vt:lpstr>Roboto</vt:lpstr>
      <vt:lpstr>Wingdings 3</vt:lpstr>
      <vt:lpstr>Slice</vt:lpstr>
      <vt:lpstr>PowerPoint Presentation</vt:lpstr>
      <vt:lpstr>PowerPoint Presentation</vt:lpstr>
      <vt:lpstr>Sexology</vt:lpstr>
      <vt:lpstr>Sexology</vt:lpstr>
      <vt:lpstr>Organizations Focused on Sexuality</vt:lpstr>
      <vt:lpstr>PowerPoint Presentation</vt:lpstr>
      <vt:lpstr>Sexology</vt:lpstr>
      <vt:lpstr>Why Study Sexology</vt:lpstr>
      <vt:lpstr>Evolutionary and Biological Perspectives</vt:lpstr>
      <vt:lpstr>Natural and Sexual Selection</vt:lpstr>
      <vt:lpstr>Natural Selection</vt:lpstr>
      <vt:lpstr>Sexual Selection</vt:lpstr>
      <vt:lpstr>Research Focus</vt:lpstr>
      <vt:lpstr>Natural and Sexual Selections</vt:lpstr>
      <vt:lpstr>Cultural Perspective</vt:lpstr>
      <vt:lpstr>Social Learning Perspective</vt:lpstr>
      <vt:lpstr>Social constructionism perspective</vt:lpstr>
      <vt:lpstr>Sexual Jealousy and Premature Ejaculation </vt:lpstr>
      <vt:lpstr>Research Methods in Sexology</vt:lpstr>
      <vt:lpstr>Experimental Designs</vt:lpstr>
      <vt:lpstr>Correlations and Associations</vt:lpstr>
      <vt:lpstr>Other Techniques</vt:lpstr>
      <vt:lpstr>Instruments of Research</vt:lpstr>
      <vt:lpstr>Institutional Review Board (IRB)</vt:lpstr>
      <vt:lpstr>Research Focus</vt:lpstr>
      <vt:lpstr>Ethical Issues in Sexuality Research</vt:lpstr>
      <vt:lpstr>Criminal Violations in Sexuality Research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McGee</dc:creator>
  <cp:lastModifiedBy>Michael McGee</cp:lastModifiedBy>
  <cp:revision>8</cp:revision>
  <dcterms:created xsi:type="dcterms:W3CDTF">2020-05-30T15:00:32Z</dcterms:created>
  <dcterms:modified xsi:type="dcterms:W3CDTF">2020-08-27T23:25:49Z</dcterms:modified>
</cp:coreProperties>
</file>